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0" r:id="rId2"/>
    <p:sldId id="295" r:id="rId3"/>
    <p:sldId id="303" r:id="rId4"/>
    <p:sldId id="302" r:id="rId5"/>
    <p:sldId id="301" r:id="rId6"/>
    <p:sldId id="278" r:id="rId7"/>
    <p:sldId id="274" r:id="rId8"/>
    <p:sldId id="275" r:id="rId9"/>
    <p:sldId id="305" r:id="rId10"/>
    <p:sldId id="269" r:id="rId11"/>
  </p:sldIdLst>
  <p:sldSz cx="9144000" cy="6858000" type="screen4x3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71598" autoAdjust="0"/>
  </p:normalViewPr>
  <p:slideViewPr>
    <p:cSldViewPr>
      <p:cViewPr>
        <p:scale>
          <a:sx n="90" d="100"/>
          <a:sy n="90" d="100"/>
        </p:scale>
        <p:origin x="-1524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439" cy="496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966" y="0"/>
            <a:ext cx="2972439" cy="496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89390-E30A-419C-85B5-698289EB86A4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402"/>
            <a:ext cx="2972439" cy="496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966" y="9428402"/>
            <a:ext cx="2972439" cy="496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2D921-7508-49A3-A3C3-F2F89CC1B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77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D0BB9-4E50-4EDF-A67D-EF517E0B966B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35DFC-BBE1-4CDA-B981-A5954F5C1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24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r>
              <a:rPr lang="ru-RU" smtClean="0"/>
              <a:t>Проектите, които допринасят за постигане на планираните стойности, се изпълняват от общините:  Асеновград, Банско, Ямбол, Враца, Плевен (в партньорство с Долна Митрополия), Добрич, Тервел, Раднево, Шумен, както и от Видин, Варна, Айтос и Елхово.</a:t>
            </a:r>
          </a:p>
          <a:p>
            <a:endParaRPr lang="ru-RU" smtClean="0"/>
          </a:p>
          <a:p>
            <a:r>
              <a:rPr lang="ru-RU" smtClean="0"/>
              <a:t>Индикатор 1.5 Нови/Актуализирани аналитични/програмни/стратегически документи ще бъде постигнат чрез проектите на Дирекция „Управление на водите“ и Министерството на регионалното развитие и благоустройството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Принос за постигане на целите ще имат договорите за предоставяне на финансиране, сключени с общините Троян, Гоце Делчев, Разград, Петрич, Мадан и Сандански в изпълнение на процедура ‘‘Комбинирана процедура за проектиране и изграждане на компостиращи инсталации и на инсталации за предварително третиране на битови отпадъци’’</a:t>
            </a:r>
          </a:p>
          <a:p>
            <a:endParaRPr lang="ru-RU" smtClean="0"/>
          </a:p>
          <a:p>
            <a:r>
              <a:rPr lang="ru-RU" smtClean="0"/>
              <a:t>Сключването на договор със Столична община за изграждането на трета фаза на интегрираната система за третиране на битовите отпадъци, както и извършването на авансово плащане (40%) по проекта, ще окаже съществен ефект за постигане на планираните цели по приоритетната ос.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mtClean="0"/>
              <a:t>Постигането на целите по приоритетната ос се очаква от реализацията на проектите, изпълнявани от ГД „Пожарна безопасност и защита на населението“ в МВР и Дирекция „Управление на водите“ в МОСВ.</a:t>
            </a:r>
          </a:p>
          <a:p>
            <a:pPr algn="just"/>
            <a:r>
              <a:rPr lang="ru-RU" smtClean="0"/>
              <a:t> </a:t>
            </a:r>
          </a:p>
          <a:p>
            <a:pPr algn="just"/>
            <a:r>
              <a:rPr lang="ru-RU" smtClean="0"/>
              <a:t>След приключване на оценката на проектните предложения и подписване на договори с Агенция „Пътна инфраструктура“ и Община Луковит, изпълняваните от тях проекти ще окажат принос върху постигането на планираните цели.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mtClean="0"/>
              <a:t>Сключените към момента договори по процедура „Разработване/Актуализация на общинските програми за качеството на атмосферния въздух’’ с общините Благоевград, Варна, Шумен, Несебър, Перник, Гълъбово, Монтана, Димитровград, Пловдив, Асеновград и Враца допринасят за постигането на финасовия индикатор по приоритетната ос.</a:t>
            </a:r>
          </a:p>
          <a:p>
            <a:pPr algn="just"/>
            <a:endParaRPr lang="bg-BG" smtClean="0"/>
          </a:p>
          <a:p>
            <a:pPr algn="just"/>
            <a:r>
              <a:rPr lang="bg-BG" smtClean="0"/>
              <a:t>Към момента се очаква да бъдат подадени две проектни предложения, насочени</a:t>
            </a:r>
            <a:r>
              <a:rPr lang="bg-BG" baseline="0" smtClean="0"/>
              <a:t> към намаляване на количествата на ФПЧ10 и </a:t>
            </a:r>
            <a:r>
              <a:rPr lang="en-US" baseline="0" smtClean="0"/>
              <a:t>N</a:t>
            </a:r>
            <a:r>
              <a:rPr lang="bg-BG" baseline="0" smtClean="0"/>
              <a:t>о</a:t>
            </a:r>
            <a:r>
              <a:rPr lang="en-US" baseline="0" smtClean="0"/>
              <a:t>x</a:t>
            </a:r>
            <a:r>
              <a:rPr lang="bg-BG" baseline="0" smtClean="0"/>
              <a:t>.</a:t>
            </a:r>
            <a:endParaRPr lang="en-US" baseline="0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mtClean="0"/>
              <a:t>Следва да се преосмисли приноса на мерките, идентифицирани като допустими по ОПОС 2014 – 2020 г. и наличието на двата показателя за резултат. 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ru-RU" smtClean="0"/>
              <a:t>В резултат от извършения анализ при изпълнение на ОПУ № 7, на УО е предложено да не взема предвид мярката за финансиране за поставяне на филтри за прахови частици. Опитът показва, че качеството на работа на филтрите варира и зависи от редовна поддръжка и смяна. Също така, тези филтри генерират отпадъци, които са потенциално токсични и затова трябва да се третират по подходящ начин. Работата на филтрите води до допълнителна консумация на електричество. 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ru-RU" smtClean="0"/>
              <a:t>В допълнение, изчислените базови стойности на ФПЧ10 за целевите общини представляват около 30% от сумарните емисии от битовия сектор за 2011 г., отчетени в НИЕ за 2013 г. В противоречие, двата сектора - битовото отопление и обществения транспорт имат относително малък принос към общите национални емисии на NOx, което представлява около 1,3% от общото количество. Тъй като това представлява толкова малък дял, се предлага премахването на NOx като показател и разглеждането на PM10 като най-подходящ показател.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ope@moew.government.bg" TargetMode="External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4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470678"/>
            <a:ext cx="7772400" cy="3254466"/>
          </a:xfrm>
        </p:spPr>
        <p:txBody>
          <a:bodyPr>
            <a:normAutofit fontScale="90000"/>
          </a:bodyPr>
          <a:lstStyle/>
          <a:p>
            <a:r>
              <a:rPr lang="bg-BG" sz="2700" b="1" i="1" smtClean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2700" b="1" i="1" smtClean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7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27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700" b="1" i="1" smtClean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2700" b="1" i="1" smtClean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7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27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700" b="1" i="1" smtClean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2700" b="1" i="1" smtClean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7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27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700" b="1" i="1" smtClean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ДЕСЕТО</a:t>
            </a:r>
            <a:r>
              <a:rPr lang="bg-BG" sz="36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27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</a:t>
            </a:r>
            <a:br>
              <a:rPr lang="bg-BG" sz="27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7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КОМИТЕТ ЗА НАБЛЮДЕНИЕ </a:t>
            </a:r>
            <a:br>
              <a:rPr lang="bg-BG" sz="27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7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ОПЕРАТИВНА ПРОГРАМА </a:t>
            </a:r>
            <a:br>
              <a:rPr lang="bg-BG" sz="27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7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„ОКОЛНА СРЕДА 2014 – 2020  г.“</a:t>
            </a:r>
            <a:br>
              <a:rPr lang="bg-BG" sz="27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7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27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2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София </a:t>
            </a:r>
            <a:r>
              <a:rPr lang="en-US" sz="22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bg-BG" sz="22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януари 2018 г.</a:t>
            </a:r>
            <a:r>
              <a:rPr lang="ru-RU" sz="36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smtClean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i="1" smtClean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i="1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i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61" y="4452912"/>
            <a:ext cx="9162770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0" y="133111"/>
            <a:ext cx="1445261" cy="122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5893"/>
            <a:ext cx="1501314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66196" y="21328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bg-BG" sz="3600" b="1" smtClean="0"/>
              <a:t/>
            </a:r>
            <a:br>
              <a:rPr lang="bg-BG" sz="3600" b="1" smtClean="0"/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313" y="2276872"/>
            <a:ext cx="5919787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 descr="C:\Users\NMihova\Desktop\Capture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C:\Users\NMihova\Desktop\Capture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943708" y="631290"/>
            <a:ext cx="5256584" cy="42861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bg-BG" sz="1800" b="1" i="1">
                <a:solidFill>
                  <a:srgbClr val="00B050"/>
                </a:solidFill>
              </a:rPr>
              <a:t>Финансов напредък  към края на м. януари 2018 </a:t>
            </a:r>
            <a:r>
              <a:rPr lang="bg-BG" sz="1800" b="1" i="1" smtClean="0">
                <a:solidFill>
                  <a:srgbClr val="00B050"/>
                </a:solidFill>
              </a:rPr>
              <a:t>г.</a:t>
            </a:r>
            <a:endParaRPr lang="bg-BG" sz="1600" b="1" i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60966"/>
            <a:ext cx="914400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575556" y="1196752"/>
            <a:ext cx="7992888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bg-BG" sz="1400" b="1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bg-BG" sz="1400" b="1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bg-BG" sz="1400" b="1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bg-BG" sz="1400" b="1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bg-BG" sz="1400" b="1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bg-BG" sz="1400" b="1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bg-BG" sz="1400" b="1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bg-BG" sz="1400" b="1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bg-BG" sz="1400" b="1" smtClean="0">
              <a:solidFill>
                <a:prstClr val="black"/>
              </a:solidFill>
            </a:endParaRPr>
          </a:p>
        </p:txBody>
      </p:sp>
      <p:sp>
        <p:nvSpPr>
          <p:cNvPr id="279" name="Content Placeholder 12"/>
          <p:cNvSpPr txBox="1">
            <a:spLocks/>
          </p:cNvSpPr>
          <p:nvPr/>
        </p:nvSpPr>
        <p:spPr>
          <a:xfrm>
            <a:off x="425672" y="1268760"/>
            <a:ext cx="8488692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buNone/>
            </a:pPr>
            <a:endParaRPr lang="ru-RU" sz="1900" b="1" dirty="0">
              <a:solidFill>
                <a:prstClr val="black"/>
              </a:solidFill>
            </a:endParaRPr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60" y="22059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359" y="1782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512903"/>
            <a:ext cx="8575120" cy="361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208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907704" y="548679"/>
            <a:ext cx="4968552" cy="9642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bg-BG" sz="1800" b="1" i="1">
                <a:solidFill>
                  <a:srgbClr val="00B050"/>
                </a:solidFill>
              </a:rPr>
              <a:t/>
            </a:r>
            <a:br>
              <a:rPr lang="bg-BG" sz="1800" b="1" i="1">
                <a:solidFill>
                  <a:srgbClr val="00B050"/>
                </a:solidFill>
              </a:rPr>
            </a:br>
            <a:r>
              <a:rPr lang="bg-BG" sz="1800" b="1" i="1" smtClean="0">
                <a:solidFill>
                  <a:srgbClr val="00B050"/>
                </a:solidFill>
              </a:rPr>
              <a:t>Финансов напредък </a:t>
            </a:r>
            <a:r>
              <a:rPr lang="ru-RU" sz="1800" b="1" i="1">
                <a:solidFill>
                  <a:srgbClr val="00B050"/>
                </a:solidFill>
              </a:rPr>
              <a:t> </a:t>
            </a:r>
            <a:r>
              <a:rPr lang="ru-RU" sz="1800" b="1" i="1" smtClean="0">
                <a:solidFill>
                  <a:srgbClr val="00B050"/>
                </a:solidFill>
              </a:rPr>
              <a:t>2 год. и половина </a:t>
            </a:r>
            <a:r>
              <a:rPr lang="ru-RU" sz="1800" b="1" i="1">
                <a:solidFill>
                  <a:srgbClr val="00B050"/>
                </a:solidFill>
              </a:rPr>
              <a:t/>
            </a:r>
            <a:br>
              <a:rPr lang="ru-RU" sz="1800" b="1" i="1">
                <a:solidFill>
                  <a:srgbClr val="00B050"/>
                </a:solidFill>
              </a:rPr>
            </a:br>
            <a:r>
              <a:rPr lang="ru-RU" sz="1800" b="1" i="1" smtClean="0">
                <a:solidFill>
                  <a:srgbClr val="00B050"/>
                </a:solidFill>
              </a:rPr>
              <a:t>след одобрението на  </a:t>
            </a:r>
            <a:br>
              <a:rPr lang="ru-RU" sz="1800" b="1" i="1" smtClean="0">
                <a:solidFill>
                  <a:srgbClr val="00B050"/>
                </a:solidFill>
              </a:rPr>
            </a:br>
            <a:r>
              <a:rPr lang="ru-RU" sz="1800" b="1" i="1" smtClean="0">
                <a:solidFill>
                  <a:srgbClr val="00B050"/>
                </a:solidFill>
              </a:rPr>
              <a:t>ОПОС </a:t>
            </a:r>
            <a:r>
              <a:rPr lang="ru-RU" sz="1800" b="1" i="1">
                <a:solidFill>
                  <a:srgbClr val="00B050"/>
                </a:solidFill>
              </a:rPr>
              <a:t>2007-2013 </a:t>
            </a:r>
            <a:r>
              <a:rPr lang="ru-RU" sz="1800" b="1" i="1" smtClean="0">
                <a:solidFill>
                  <a:srgbClr val="00B050"/>
                </a:solidFill>
              </a:rPr>
              <a:t>и ОПОС </a:t>
            </a:r>
            <a:r>
              <a:rPr lang="ru-RU" sz="1800" b="1" i="1">
                <a:solidFill>
                  <a:srgbClr val="00B050"/>
                </a:solidFill>
              </a:rPr>
              <a:t>2014-2020</a:t>
            </a:r>
            <a:br>
              <a:rPr lang="ru-RU" sz="1800" b="1" i="1">
                <a:solidFill>
                  <a:srgbClr val="00B050"/>
                </a:solidFill>
              </a:rPr>
            </a:br>
            <a:endParaRPr lang="bg-BG" sz="1600" b="1" i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251520" y="1988840"/>
            <a:ext cx="4104456" cy="32403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bg-BG" sz="1900" b="1" i="1" u="sng" smtClean="0">
                <a:solidFill>
                  <a:prstClr val="black"/>
                </a:solidFill>
              </a:rPr>
              <a:t>Програмен период 2007 -2013 г.</a:t>
            </a:r>
          </a:p>
          <a:p>
            <a:pPr marL="0" indent="0">
              <a:buNone/>
            </a:pPr>
            <a:endParaRPr lang="bg-BG" sz="1400" b="1" smtClean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bg-BG" sz="1800" b="1" i="1" smtClean="0">
                <a:solidFill>
                  <a:prstClr val="black"/>
                </a:solidFill>
              </a:rPr>
              <a:t>Към края на </a:t>
            </a:r>
            <a:r>
              <a:rPr lang="bg-BG" sz="1800" b="1" i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 г.</a:t>
            </a:r>
            <a:r>
              <a:rPr lang="bg-BG" sz="1800" b="1" i="1" smtClean="0">
                <a:solidFill>
                  <a:prstClr val="black"/>
                </a:solidFill>
              </a:rPr>
              <a:t> изплатените средства</a:t>
            </a:r>
            <a:r>
              <a:rPr lang="en-US" sz="1800" b="1" i="1" smtClean="0">
                <a:solidFill>
                  <a:prstClr val="black"/>
                </a:solidFill>
              </a:rPr>
              <a:t> (</a:t>
            </a:r>
            <a:r>
              <a:rPr lang="bg-BG" sz="1800" b="1" i="1" smtClean="0">
                <a:solidFill>
                  <a:prstClr val="black"/>
                </a:solidFill>
              </a:rPr>
              <a:t>без аванси) по ОПОС 2007 – 2013 г., възлизат на </a:t>
            </a:r>
            <a:r>
              <a:rPr lang="bg-BG" sz="1800" b="1" i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109 856 856 лв</a:t>
            </a:r>
            <a:r>
              <a:rPr lang="bg-BG" sz="1800" b="1" i="1" smtClean="0">
                <a:solidFill>
                  <a:prstClr val="black"/>
                </a:solidFill>
              </a:rPr>
              <a:t>., равняващи се на </a:t>
            </a:r>
            <a:r>
              <a:rPr lang="bg-BG" sz="1800" b="1" i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3,12 %</a:t>
            </a:r>
            <a:r>
              <a:rPr lang="bg-BG" sz="1800" b="1" i="1" smtClean="0">
                <a:solidFill>
                  <a:prstClr val="black"/>
                </a:solidFill>
              </a:rPr>
              <a:t> от ресурса на програмата.</a:t>
            </a:r>
            <a:endParaRPr lang="bg-BG" sz="1800" b="1" i="1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bg-BG" sz="1400" b="1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bg-BG" sz="1400" b="1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bg-BG" sz="1400" b="1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bg-BG" sz="1400" b="1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bg-BG" sz="1400" b="1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bg-BG" sz="1400" b="1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bg-BG" sz="1400" b="1" smtClean="0">
              <a:solidFill>
                <a:prstClr val="black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648200" y="1988841"/>
            <a:ext cx="4038600" cy="32403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lvl="0" indent="0" algn="ctr">
              <a:buNone/>
            </a:pPr>
            <a:r>
              <a:rPr lang="bg-BG" sz="1900" b="1" i="1" u="sng">
                <a:solidFill>
                  <a:prstClr val="black"/>
                </a:solidFill>
              </a:rPr>
              <a:t>Програмен период </a:t>
            </a:r>
            <a:r>
              <a:rPr lang="bg-BG" sz="1900" b="1" i="1" u="sng" smtClean="0">
                <a:solidFill>
                  <a:prstClr val="black"/>
                </a:solidFill>
              </a:rPr>
              <a:t>2014 </a:t>
            </a:r>
            <a:r>
              <a:rPr lang="bg-BG" sz="1900" b="1" i="1" u="sng">
                <a:solidFill>
                  <a:prstClr val="black"/>
                </a:solidFill>
              </a:rPr>
              <a:t>-</a:t>
            </a:r>
            <a:r>
              <a:rPr lang="bg-BG" sz="1900" b="1" i="1" u="sng" smtClean="0">
                <a:solidFill>
                  <a:prstClr val="black"/>
                </a:solidFill>
              </a:rPr>
              <a:t>2020 </a:t>
            </a:r>
            <a:r>
              <a:rPr lang="bg-BG" sz="1900" b="1" i="1" u="sng">
                <a:solidFill>
                  <a:prstClr val="black"/>
                </a:solidFill>
              </a:rPr>
              <a:t>г.</a:t>
            </a:r>
          </a:p>
          <a:p>
            <a:pPr marL="0" lvl="0" indent="0" algn="just">
              <a:buNone/>
            </a:pPr>
            <a:endParaRPr lang="bg-BG" sz="1800" b="1" i="1" smtClean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r>
              <a:rPr lang="bg-BG" sz="1800" b="1" i="1" smtClean="0">
                <a:solidFill>
                  <a:prstClr val="black"/>
                </a:solidFill>
              </a:rPr>
              <a:t>Към момента изплатените </a:t>
            </a:r>
            <a:r>
              <a:rPr lang="bg-BG" sz="1800" b="1" i="1">
                <a:solidFill>
                  <a:prstClr val="black"/>
                </a:solidFill>
              </a:rPr>
              <a:t>средства по </a:t>
            </a:r>
            <a:r>
              <a:rPr lang="bg-BG" sz="1800" b="1" i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ОПОС </a:t>
            </a:r>
            <a:r>
              <a:rPr lang="bg-BG" sz="1800" b="1" i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 – 2020 г</a:t>
            </a:r>
            <a:r>
              <a:rPr lang="bg-BG" sz="1800" b="1" i="1" smtClean="0">
                <a:solidFill>
                  <a:prstClr val="black"/>
                </a:solidFill>
              </a:rPr>
              <a:t>. </a:t>
            </a:r>
            <a:r>
              <a:rPr lang="bg-BG" sz="1800" b="1" i="1">
                <a:solidFill>
                  <a:prstClr val="black"/>
                </a:solidFill>
              </a:rPr>
              <a:t>възлизат на </a:t>
            </a:r>
            <a:r>
              <a:rPr lang="en-US" sz="18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134 411 911</a:t>
            </a:r>
            <a:r>
              <a:rPr lang="bg-BG" sz="18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лв. </a:t>
            </a:r>
            <a:r>
              <a:rPr lang="bg-BG" sz="1800" b="1" i="1" smtClean="0">
                <a:solidFill>
                  <a:prstClr val="black"/>
                </a:solidFill>
              </a:rPr>
              <a:t>(без аванси), </a:t>
            </a:r>
            <a:r>
              <a:rPr lang="bg-BG" sz="1800" b="1" i="1">
                <a:solidFill>
                  <a:prstClr val="black"/>
                </a:solidFill>
              </a:rPr>
              <a:t>равняващи </a:t>
            </a:r>
            <a:r>
              <a:rPr lang="bg-BG" sz="1800" b="1" i="1">
                <a:solidFill>
                  <a:schemeClr val="tx1"/>
                </a:solidFill>
              </a:rPr>
              <a:t>се </a:t>
            </a:r>
            <a:r>
              <a:rPr lang="bg-BG" sz="1800" b="1" i="1" smtClean="0">
                <a:solidFill>
                  <a:schemeClr val="tx1"/>
                </a:solidFill>
              </a:rPr>
              <a:t>на</a:t>
            </a:r>
            <a:r>
              <a:rPr lang="bg-BG" sz="1800" b="1" i="1" smtClean="0">
                <a:solidFill>
                  <a:srgbClr val="FF0000"/>
                </a:solidFill>
              </a:rPr>
              <a:t> </a:t>
            </a:r>
            <a:r>
              <a:rPr lang="en-US" sz="18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3,88 </a:t>
            </a:r>
            <a:r>
              <a:rPr lang="bg-BG" sz="18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</a:t>
            </a:r>
            <a:r>
              <a:rPr lang="bg-BG" sz="1800" b="1" i="1">
                <a:solidFill>
                  <a:prstClr val="black"/>
                </a:solidFill>
              </a:rPr>
              <a:t>от ресурса на програмата.</a:t>
            </a:r>
          </a:p>
          <a:p>
            <a:pPr marL="0" lvl="0" indent="0" algn="just">
              <a:buNone/>
            </a:pPr>
            <a:r>
              <a:rPr lang="bg-BG" sz="1800" b="1" i="1" smtClean="0">
                <a:solidFill>
                  <a:prstClr val="black"/>
                </a:solidFill>
              </a:rPr>
              <a:t> </a:t>
            </a:r>
          </a:p>
          <a:p>
            <a:pPr marL="0" lvl="0" indent="0" algn="just">
              <a:buNone/>
            </a:pPr>
            <a:r>
              <a:rPr lang="bg-BG" sz="1800" b="1" i="1" smtClean="0">
                <a:solidFill>
                  <a:prstClr val="black"/>
                </a:solidFill>
              </a:rPr>
              <a:t>Изплатените средства по </a:t>
            </a:r>
            <a:r>
              <a:rPr lang="bg-BG" sz="1800" b="1" i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ОПОС 2014 – 2020 г</a:t>
            </a:r>
            <a:r>
              <a:rPr lang="bg-BG" sz="1800" b="1" i="1" smtClean="0">
                <a:solidFill>
                  <a:prstClr val="black"/>
                </a:solidFill>
              </a:rPr>
              <a:t>. </a:t>
            </a:r>
            <a:r>
              <a:rPr lang="bg-BG" sz="18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надвишават с 24 555 055 лв. или 0,</a:t>
            </a:r>
            <a:r>
              <a:rPr lang="en-US" sz="18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76</a:t>
            </a:r>
            <a:r>
              <a:rPr lang="bg-BG" sz="18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%</a:t>
            </a:r>
            <a:r>
              <a:rPr lang="bg-BG" sz="18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1800" b="1" i="1" smtClean="0">
                <a:solidFill>
                  <a:prstClr val="black"/>
                </a:solidFill>
              </a:rPr>
              <a:t>извършените плащания по ОПОС 2007 – 2013 г. за същия период на изпълнение </a:t>
            </a:r>
            <a:r>
              <a:rPr lang="bg-BG" sz="1800" b="1" i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en-US"/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7232"/>
            <a:ext cx="9144000" cy="141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9" name="Content Placeholder 12"/>
          <p:cNvSpPr txBox="1">
            <a:spLocks/>
          </p:cNvSpPr>
          <p:nvPr/>
        </p:nvSpPr>
        <p:spPr>
          <a:xfrm>
            <a:off x="611560" y="1268760"/>
            <a:ext cx="8488692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buNone/>
            </a:pPr>
            <a:endParaRPr lang="ru-RU" sz="1900" b="1" dirty="0">
              <a:solidFill>
                <a:prstClr val="black"/>
              </a:solidFill>
            </a:endParaRPr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60" y="178293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359" y="1782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88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835696" y="507502"/>
            <a:ext cx="5472608" cy="4115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b="1" i="1">
                <a:solidFill>
                  <a:srgbClr val="00B050"/>
                </a:solidFill>
              </a:rPr>
              <a:t>Приоритетна ос 1 </a:t>
            </a:r>
            <a:r>
              <a:rPr lang="ru-RU" sz="1800" b="1" i="1" smtClean="0">
                <a:solidFill>
                  <a:srgbClr val="00B050"/>
                </a:solidFill>
              </a:rPr>
              <a:t>«Води</a:t>
            </a:r>
            <a:r>
              <a:rPr lang="ru-RU" sz="1800" b="1" i="1">
                <a:solidFill>
                  <a:srgbClr val="00B050"/>
                </a:solidFill>
              </a:rPr>
              <a:t>»</a:t>
            </a:r>
            <a:endParaRPr lang="bg-BG" sz="1800" b="1" i="1" u="sng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2802"/>
            <a:ext cx="9144000" cy="137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9" name="Content Placeholder 12"/>
          <p:cNvSpPr txBox="1">
            <a:spLocks/>
          </p:cNvSpPr>
          <p:nvPr/>
        </p:nvSpPr>
        <p:spPr>
          <a:xfrm>
            <a:off x="467544" y="836712"/>
            <a:ext cx="8280920" cy="5904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just">
              <a:buNone/>
            </a:pPr>
            <a:endParaRPr lang="bg-BG" sz="1800" b="1" i="1" u="sng" smtClean="0"/>
          </a:p>
          <a:p>
            <a:pPr marL="180975" indent="-180975" algn="just">
              <a:buNone/>
            </a:pPr>
            <a:endParaRPr lang="bg-BG" sz="1800" b="1" i="1" u="sng"/>
          </a:p>
          <a:p>
            <a:pPr marL="180975" indent="-180975" algn="just">
              <a:buNone/>
            </a:pPr>
            <a:endParaRPr lang="bg-BG" sz="1800" b="1" i="1" u="sng" smtClean="0"/>
          </a:p>
          <a:p>
            <a:pPr marL="180975" indent="-180975" algn="just">
              <a:buNone/>
            </a:pPr>
            <a:endParaRPr lang="bg-BG" sz="1800" b="1" i="1" u="sng"/>
          </a:p>
          <a:p>
            <a:pPr marL="180975" indent="-180975" algn="just">
              <a:buNone/>
            </a:pPr>
            <a:endParaRPr lang="bg-BG" sz="1800" b="1" i="1" u="sng" smtClean="0"/>
          </a:p>
          <a:p>
            <a:pPr marL="180975" indent="-180975" algn="just">
              <a:buNone/>
            </a:pPr>
            <a:endParaRPr lang="bg-BG" sz="1800" b="1" i="1" u="sng"/>
          </a:p>
          <a:p>
            <a:pPr marL="180975" indent="-180975" algn="just">
              <a:buNone/>
            </a:pPr>
            <a:endParaRPr lang="bg-BG" sz="1800" b="1" i="1" u="sng" smtClean="0"/>
          </a:p>
          <a:p>
            <a:pPr marL="180975" indent="-180975" algn="just">
              <a:buNone/>
            </a:pPr>
            <a:endParaRPr lang="bg-BG" sz="1800" b="1" i="1" u="sng"/>
          </a:p>
          <a:p>
            <a:pPr marL="180975" indent="-180975" algn="just">
              <a:buNone/>
            </a:pPr>
            <a:endParaRPr lang="bg-BG" sz="1800" smtClean="0"/>
          </a:p>
          <a:p>
            <a:pPr marL="180975" indent="-180975" algn="just">
              <a:buNone/>
            </a:pPr>
            <a:endParaRPr lang="bg-BG" sz="1800" smtClean="0"/>
          </a:p>
        </p:txBody>
      </p:sp>
      <p:pic>
        <p:nvPicPr>
          <p:cNvPr id="14" name="Picture 13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78293"/>
            <a:ext cx="1296144" cy="101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C:\Users\NMihova\Desktop\Capture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8293"/>
            <a:ext cx="1296144" cy="101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906656"/>
              </p:ext>
            </p:extLst>
          </p:nvPr>
        </p:nvGraphicFramePr>
        <p:xfrm>
          <a:off x="683568" y="1412775"/>
          <a:ext cx="8064896" cy="3456385"/>
        </p:xfrm>
        <a:graphic>
          <a:graphicData uri="http://schemas.openxmlformats.org/drawingml/2006/table">
            <a:tbl>
              <a:tblPr/>
              <a:tblGrid>
                <a:gridCol w="3372954"/>
                <a:gridCol w="1084590"/>
                <a:gridCol w="1175965"/>
                <a:gridCol w="1160074"/>
                <a:gridCol w="1271313"/>
              </a:tblGrid>
              <a:tr h="820948"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Рамка за изпълнението  Индикатор</a:t>
                      </a:r>
                      <a:b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bg-BG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Мерна единица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Междинна цел    </a:t>
                      </a:r>
                      <a:b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(2018 г.)</a:t>
                      </a:r>
                      <a:b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bg-BG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Планирано да бъде постигнато (2018)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Планирано да бъде постигнат</a:t>
                      </a: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 (%)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61571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 размер на сертифицираните разходи от Сертифициращия орган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лева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332 025 812 лв.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299 621 736 лв.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90 %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72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С 018 Водоснабдяване: Допълнителен брой жители с достъп до подобрено водоснабдяване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лица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82 816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93 %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549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СО19 Пречистване на отпадъчните води: Допълнителен брой жители с достъп до подобрено пречистване на отпадъчните води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еквивалент жители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210 912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211 %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505"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 Нови/Актуализирани аналитични/програмни/стратегически документи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брой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100 %</a:t>
                      </a:r>
                      <a:r>
                        <a:rPr lang="en-US" sz="12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15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123728" y="488736"/>
            <a:ext cx="4752528" cy="3893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bg-BG" sz="1800" b="1" smtClean="0">
                <a:solidFill>
                  <a:srgbClr val="00B050"/>
                </a:solidFill>
              </a:rPr>
              <a:t>Приоритетна ос 2 „Отпадъци“</a:t>
            </a:r>
            <a:endParaRPr lang="bg-BG" sz="18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01208"/>
            <a:ext cx="9121922" cy="155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-9241" y="1520788"/>
            <a:ext cx="8437782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79" name="Content Placeholder 12"/>
          <p:cNvSpPr txBox="1">
            <a:spLocks/>
          </p:cNvSpPr>
          <p:nvPr/>
        </p:nvSpPr>
        <p:spPr>
          <a:xfrm>
            <a:off x="467544" y="3861048"/>
            <a:ext cx="8488692" cy="2880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just">
              <a:buNone/>
            </a:pPr>
            <a:endParaRPr lang="en-US" sz="1400" b="1" dirty="0" smtClean="0">
              <a:solidFill>
                <a:prstClr val="black"/>
              </a:solidFill>
            </a:endParaRPr>
          </a:p>
          <a:p>
            <a:pPr marL="180975" indent="-180975" algn="just">
              <a:buNone/>
            </a:pPr>
            <a:endParaRPr lang="en-US" sz="1800" b="1" i="1" u="sng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9763"/>
            <a:ext cx="1365250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48825"/>
            <a:ext cx="1284858" cy="875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704857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40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763688" y="469236"/>
            <a:ext cx="5832648" cy="5835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bg-BG" sz="1800" b="1" smtClean="0">
                <a:solidFill>
                  <a:srgbClr val="00B050"/>
                </a:solidFill>
              </a:rPr>
              <a:t>Приоритетна ос 3 „Натура 2000 и биоразнообразие“</a:t>
            </a:r>
            <a:endParaRPr lang="bg-BG" sz="18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01208"/>
            <a:ext cx="9143999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54862" y="1844824"/>
            <a:ext cx="8437782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279" name="Content Placeholder 12"/>
          <p:cNvSpPr txBox="1">
            <a:spLocks/>
          </p:cNvSpPr>
          <p:nvPr/>
        </p:nvSpPr>
        <p:spPr>
          <a:xfrm>
            <a:off x="620776" y="4996854"/>
            <a:ext cx="820066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just">
              <a:buNone/>
            </a:pPr>
            <a:endParaRPr lang="en-US" sz="1600" b="1" dirty="0" smtClean="0">
              <a:solidFill>
                <a:prstClr val="black"/>
              </a:solidFill>
            </a:endParaRPr>
          </a:p>
          <a:p>
            <a:pPr marL="180975" indent="-180975" algn="just">
              <a:buNone/>
            </a:pPr>
            <a:endParaRPr lang="en-US" sz="1400" b="1" dirty="0" smtClean="0">
              <a:solidFill>
                <a:prstClr val="black"/>
              </a:solidFill>
            </a:endParaRPr>
          </a:p>
          <a:p>
            <a:pPr marL="180975" indent="-180975" algn="just">
              <a:buNone/>
            </a:pPr>
            <a:endParaRPr lang="en-US" sz="1800" b="1" i="1" u="sng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pic>
        <p:nvPicPr>
          <p:cNvPr id="11" name="Picture 10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09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84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470590"/>
              </p:ext>
            </p:extLst>
          </p:nvPr>
        </p:nvGraphicFramePr>
        <p:xfrm>
          <a:off x="620776" y="1628800"/>
          <a:ext cx="7870231" cy="3168352"/>
        </p:xfrm>
        <a:graphic>
          <a:graphicData uri="http://schemas.openxmlformats.org/drawingml/2006/table">
            <a:tbl>
              <a:tblPr/>
              <a:tblGrid>
                <a:gridCol w="3446271"/>
                <a:gridCol w="1022642"/>
                <a:gridCol w="1108800"/>
                <a:gridCol w="1093816"/>
                <a:gridCol w="1198702"/>
              </a:tblGrid>
              <a:tr h="1019474"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Рамка за изпълнението  Индикатор</a:t>
                      </a:r>
                      <a:b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bg-BG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Мерна единица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Междинна цел    </a:t>
                      </a:r>
                      <a:b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(2018 г.)</a:t>
                      </a:r>
                      <a:b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bg-BG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Планирано да бъде постигнато (2018)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Планирано да бъде постигнат</a:t>
                      </a: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60100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 размер на сертифицираните разходи от Сертифициращия орган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лева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13 880 899 лв.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3 937 174 лв.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0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CO23 Природа и биологично разнообразие: Площ на местообитанията, подкрепени с цел постигане на по-добра степен на съхраненост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хектари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282 135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57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3.8. Видове, подкрепени с цел по - добра съхраненост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брой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946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750072" y="411640"/>
            <a:ext cx="5846263" cy="5690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bg-BG" sz="1800" b="1" i="1" smtClean="0">
                <a:solidFill>
                  <a:srgbClr val="00B050"/>
                </a:solidFill>
              </a:rPr>
              <a:t>Приоритетна ос 4  „Превенция и управление на риска от наводнения и свлачища“</a:t>
            </a:r>
            <a:endParaRPr lang="bg-BG" sz="1800" b="1" i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6" y="5225891"/>
            <a:ext cx="9126414" cy="163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0350" y="1268740"/>
            <a:ext cx="8437782" cy="5256584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7452320" y="624121"/>
            <a:ext cx="150391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n-US" altLang="bg-BG" sz="900" b="1" dirty="0">
              <a:solidFill>
                <a:srgbClr val="4D4D4D"/>
              </a:solidFill>
            </a:endParaRPr>
          </a:p>
        </p:txBody>
      </p:sp>
      <p:sp>
        <p:nvSpPr>
          <p:cNvPr id="11" name="Content Placeholder 12"/>
          <p:cNvSpPr txBox="1">
            <a:spLocks/>
          </p:cNvSpPr>
          <p:nvPr/>
        </p:nvSpPr>
        <p:spPr>
          <a:xfrm>
            <a:off x="293403" y="3904127"/>
            <a:ext cx="8560700" cy="2643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600" smtClean="0"/>
          </a:p>
          <a:p>
            <a:pPr marL="0" indent="0" algn="just">
              <a:buNone/>
            </a:pPr>
            <a:r>
              <a:rPr lang="bg-BG" sz="1600" b="1" i="1" smtClean="0">
                <a:solidFill>
                  <a:prstClr val="black"/>
                </a:solidFill>
              </a:rPr>
              <a:t>.</a:t>
            </a:r>
          </a:p>
          <a:p>
            <a:pPr marL="0" indent="0" algn="just">
              <a:buNone/>
            </a:pPr>
            <a:endParaRPr lang="bg-BG" sz="1600" smtClean="0">
              <a:solidFill>
                <a:prstClr val="black"/>
              </a:solidFill>
            </a:endParaRPr>
          </a:p>
          <a:p>
            <a:pPr marL="0" indent="0" algn="just">
              <a:buNone/>
            </a:pPr>
            <a:endParaRPr lang="ru-RU" sz="1600" dirty="0" smtClean="0"/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6116"/>
              </p:ext>
            </p:extLst>
          </p:nvPr>
        </p:nvGraphicFramePr>
        <p:xfrm>
          <a:off x="539553" y="1484784"/>
          <a:ext cx="7951456" cy="3312368"/>
        </p:xfrm>
        <a:graphic>
          <a:graphicData uri="http://schemas.openxmlformats.org/drawingml/2006/table">
            <a:tbl>
              <a:tblPr/>
              <a:tblGrid>
                <a:gridCol w="3481837"/>
                <a:gridCol w="1033196"/>
                <a:gridCol w="1120244"/>
                <a:gridCol w="1105105"/>
                <a:gridCol w="1211074"/>
              </a:tblGrid>
              <a:tr h="1277696"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Рамка за изпълнението  Индикатор</a:t>
                      </a:r>
                      <a:b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bg-BG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Мерна единица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Междинна цел    </a:t>
                      </a:r>
                      <a:b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(2018 г.)</a:t>
                      </a:r>
                      <a:b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bg-BG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Планирано да бъде постигнато (2018)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Планирано да бъде постигнат</a:t>
                      </a: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66833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 размер на сертифицираните разходи от Сертифициращия орган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лева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8 801 100 лв.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15 186 226 лв.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320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CO20 Предотвратяване и управление на риска: Брой жители, които се ползват от мерки за защита от наводнения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лица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1 300 000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91 000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137"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 Укрепени свлачища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хектари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33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979712" y="411872"/>
            <a:ext cx="5472608" cy="7200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bg-BG" sz="1800" b="1" i="1" smtClean="0">
                <a:solidFill>
                  <a:srgbClr val="00B050"/>
                </a:solidFill>
              </a:rPr>
              <a:t>Приоритетна ос 5 „Подобряване качеството на атмосферния въздух“</a:t>
            </a:r>
            <a:endParaRPr lang="bg-BG" sz="1800" b="1" i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7193"/>
            <a:ext cx="914400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4149080"/>
            <a:ext cx="8437782" cy="2304256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</p:txBody>
      </p:sp>
      <p:sp>
        <p:nvSpPr>
          <p:cNvPr id="11" name="Content Placeholder 12"/>
          <p:cNvSpPr txBox="1">
            <a:spLocks/>
          </p:cNvSpPr>
          <p:nvPr/>
        </p:nvSpPr>
        <p:spPr>
          <a:xfrm>
            <a:off x="395536" y="3789040"/>
            <a:ext cx="8560700" cy="2866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just">
              <a:buNone/>
            </a:pPr>
            <a:endParaRPr lang="bg-BG" sz="1800" b="1" smtClean="0"/>
          </a:p>
          <a:p>
            <a:pPr marL="180975" indent="-180975" algn="just">
              <a:buNone/>
            </a:pPr>
            <a:endParaRPr lang="bg-BG" sz="160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0" y="133111"/>
            <a:ext cx="1445261" cy="113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60648"/>
            <a:ext cx="1359900" cy="118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261598"/>
              </p:ext>
            </p:extLst>
          </p:nvPr>
        </p:nvGraphicFramePr>
        <p:xfrm>
          <a:off x="539553" y="1628800"/>
          <a:ext cx="8096774" cy="3384376"/>
        </p:xfrm>
        <a:graphic>
          <a:graphicData uri="http://schemas.openxmlformats.org/drawingml/2006/table">
            <a:tbl>
              <a:tblPr/>
              <a:tblGrid>
                <a:gridCol w="3672407"/>
                <a:gridCol w="1008112"/>
                <a:gridCol w="1057746"/>
                <a:gridCol w="1174502"/>
                <a:gridCol w="1184007"/>
              </a:tblGrid>
              <a:tr h="868823"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Рамка за </a:t>
                      </a:r>
                      <a:r>
                        <a:rPr lang="bg-BG" sz="1200" b="1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изпълнението  </a:t>
                      </a:r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Индикатор</a:t>
                      </a:r>
                      <a:b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bg-BG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Мерна единица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Междинна цел    </a:t>
                      </a:r>
                      <a:b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(2018 г.)</a:t>
                      </a:r>
                      <a:b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bg-BG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Планирано да бъде постигнато (2018)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Планирано да бъде постигнат</a:t>
                      </a: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74067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 размер на сертифицираните разходи от Сертифициращия орган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лева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8 053 418 лв.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1 485 145 лв.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23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 Проекти, насочени към намаляване количествата на ФПЧ10 и NОx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брой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364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 Подадени проекти, насочени към намаляване количествата  на ФПЧ10 и </a:t>
                      </a:r>
                      <a:r>
                        <a:rPr lang="ru-RU" sz="1200" b="1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Nоx</a:t>
                      </a:r>
                    </a:p>
                    <a:p>
                      <a:pPr algn="ctr" rtl="0" fontAlgn="ctr"/>
                      <a:r>
                        <a:rPr lang="ru-RU" sz="1200" b="1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(стъпка за изпълнение на индикатор 5.4.)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брой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bg-BG" sz="12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bg-BG" sz="1200" b="1" i="0" u="none" strike="noStrike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</a:t>
                      </a:r>
                      <a:r>
                        <a:rPr lang="bg-BG" sz="1200" b="1" i="0" u="none" strike="noStrike" baseline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%</a:t>
                      </a:r>
                      <a:endParaRPr lang="bg-BG" sz="1200" b="1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31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979712" y="556919"/>
            <a:ext cx="5616624" cy="7200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bg-BG" sz="1800" b="1" i="1" smtClean="0">
                <a:solidFill>
                  <a:srgbClr val="00B050"/>
                </a:solidFill>
              </a:rPr>
              <a:t>Приоритетна ос 5 „Подобряване качеството на атмосферния въздух“</a:t>
            </a:r>
            <a:endParaRPr lang="bg-BG" sz="1800" b="1" i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2124"/>
            <a:ext cx="9144000" cy="163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20503" y="3789040"/>
            <a:ext cx="8437782" cy="2376264"/>
          </a:xfrm>
        </p:spPr>
        <p:txBody>
          <a:bodyPr>
            <a:normAutofit/>
          </a:bodyPr>
          <a:lstStyle/>
          <a:p>
            <a:pPr marL="180975" indent="-180975" algn="just">
              <a:buNone/>
            </a:pPr>
            <a:r>
              <a:rPr lang="ru-RU" sz="1600" b="1" smtClean="0"/>
              <a:t>    В </a:t>
            </a:r>
            <a:r>
              <a:rPr lang="ru-RU" sz="1600" b="1"/>
              <a:t>резултат от изпълнение на Общo предварително условиe № 7 по </a:t>
            </a:r>
            <a:r>
              <a:rPr lang="ru-RU" sz="1600" b="1" smtClean="0"/>
              <a:t>приоритетна </a:t>
            </a:r>
            <a:r>
              <a:rPr lang="ru-RU" sz="1600" b="1"/>
              <a:t>ос 5 е определена базовата година, базовите и целевите стойности на показателите за </a:t>
            </a:r>
            <a:r>
              <a:rPr lang="ru-RU" sz="1600" b="1" smtClean="0"/>
              <a:t>резултат, които  следва </a:t>
            </a:r>
            <a:r>
              <a:rPr lang="ru-RU" sz="1600" b="1"/>
              <a:t>да бъдат отразени при </a:t>
            </a:r>
            <a:r>
              <a:rPr lang="ru-RU" sz="1600" b="1" smtClean="0"/>
              <a:t>изменение </a:t>
            </a:r>
            <a:r>
              <a:rPr lang="ru-RU" sz="1600" b="1"/>
              <a:t>на ОПОС 2014-2020 г.</a:t>
            </a:r>
            <a:endParaRPr lang="ru-RU" sz="1600" dirty="0" smtClean="0"/>
          </a:p>
        </p:txBody>
      </p:sp>
      <p:sp>
        <p:nvSpPr>
          <p:cNvPr id="11" name="Content Placeholder 12"/>
          <p:cNvSpPr txBox="1">
            <a:spLocks/>
          </p:cNvSpPr>
          <p:nvPr/>
        </p:nvSpPr>
        <p:spPr>
          <a:xfrm>
            <a:off x="395536" y="3789040"/>
            <a:ext cx="8560700" cy="2866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just">
              <a:buNone/>
            </a:pPr>
            <a:endParaRPr lang="bg-BG" sz="1800" b="1" smtClean="0"/>
          </a:p>
          <a:p>
            <a:pPr marL="180975" indent="-180975" algn="just">
              <a:buNone/>
            </a:pPr>
            <a:endParaRPr lang="bg-BG" sz="1600" smtClean="0"/>
          </a:p>
          <a:p>
            <a:pPr marL="0" indent="0">
              <a:buFont typeface="Arial" panose="020B0604020202020204" pitchFamily="34" charset="0"/>
              <a:buNone/>
            </a:pPr>
            <a:endParaRPr lang="ru-RU" sz="1600" dirty="0" smtClean="0"/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84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60649"/>
            <a:ext cx="1071868" cy="936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487" y="1772816"/>
            <a:ext cx="7561815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534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5123</TotalTime>
  <Words>1082</Words>
  <Application>Microsoft Office PowerPoint</Application>
  <PresentationFormat>On-screen Show (4:3)</PresentationFormat>
  <Paragraphs>160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     ДЕСЕТО ЗАСЕДАНИЕ  НА КОМИТЕТ ЗА НАБЛЮДЕНИЕ  НА ОПЕРАТИВНА ПРОГРАМА  „ОКОЛНА СРЕДА 2014 – 2020  г.“  София , 30 януари 2018 г.     </vt:lpstr>
      <vt:lpstr>Финансов напредък  към края на м. януари 2018 г.</vt:lpstr>
      <vt:lpstr> Финансов напредък  2 год. и половина  след одобрението на   ОПОС 2007-2013 и ОПОС 2014-2020 </vt:lpstr>
      <vt:lpstr>Приоритетна ос 1 «Води»</vt:lpstr>
      <vt:lpstr>Приоритетна ос 2 „Отпадъци“</vt:lpstr>
      <vt:lpstr>Приоритетна ос 3 „Натура 2000 и биоразнообразие“</vt:lpstr>
      <vt:lpstr>Приоритетна ос 4  „Превенция и управление на риска от наводнения и свлачища“</vt:lpstr>
      <vt:lpstr>Приоритетна ос 5 „Подобряване качеството на атмосферния въздух“</vt:lpstr>
      <vt:lpstr>Приоритетна ос 5 „Подобряване качеството на атмосферния въздух“</vt:lpstr>
      <vt:lpstr>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OPE</cp:lastModifiedBy>
  <cp:revision>456</cp:revision>
  <cp:lastPrinted>2017-11-30T07:14:15Z</cp:lastPrinted>
  <dcterms:created xsi:type="dcterms:W3CDTF">2015-09-08T07:54:54Z</dcterms:created>
  <dcterms:modified xsi:type="dcterms:W3CDTF">2018-01-29T09:12:05Z</dcterms:modified>
</cp:coreProperties>
</file>